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68" r:id="rId4"/>
    <p:sldId id="276" r:id="rId5"/>
    <p:sldId id="266" r:id="rId6"/>
    <p:sldId id="261" r:id="rId7"/>
    <p:sldId id="260" r:id="rId8"/>
    <p:sldId id="257" r:id="rId9"/>
    <p:sldId id="267" r:id="rId10"/>
    <p:sldId id="279" r:id="rId11"/>
    <p:sldId id="278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64" r:id="rId20"/>
    <p:sldId id="263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Poppins Medium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D90"/>
    <a:srgbClr val="E83065"/>
    <a:srgbClr val="931EAA"/>
    <a:srgbClr val="CDCDFF"/>
    <a:srgbClr val="F289A7"/>
    <a:srgbClr val="FFE181"/>
    <a:srgbClr val="B8B8FF"/>
    <a:srgbClr val="7B68ED"/>
    <a:srgbClr val="5E75C1"/>
    <a:srgbClr val="FAF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9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33F8A-1C91-4A17-81DC-44C234F55079}" type="datetimeFigureOut">
              <a:rPr lang="en-US" smtClean="0"/>
              <a:t>26/09/2023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F55AF-419F-4840-AF93-B4D5ABE9E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9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1683546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286000" y="5403058"/>
            <a:ext cx="13716000" cy="248364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04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7776" y="2564609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247776" y="6884197"/>
            <a:ext cx="15773400" cy="2250282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3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257300" y="2738438"/>
            <a:ext cx="7772400" cy="652700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9258300" y="2738438"/>
            <a:ext cx="7772400" cy="652700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2" y="547689"/>
            <a:ext cx="15773400" cy="198834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259685" y="2521746"/>
            <a:ext cx="77366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259685" y="3757615"/>
            <a:ext cx="7736682" cy="55268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9258301" y="2521746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9258301" y="3757615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7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1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6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774782" y="1481139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4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4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774782" y="1481139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259684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7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40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087351" y="547689"/>
            <a:ext cx="3943350" cy="871775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257301" y="547689"/>
            <a:ext cx="11601450" cy="871775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988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723A3EFB-E5A4-4F85-84D0-3F54949E58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/>
              <a:t>2023/9/26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Elsie" panose="02000000000000000000" charset="0"/>
                <a:ea typeface="Elsie" panose="02000000000000000000" charset="0"/>
              </a:defRPr>
            </a:lvl1pPr>
          </a:lstStyle>
          <a:p>
            <a:fld id="{7D41E1E3-0430-46C2-B0D3-2490A70B1299}" type="slidenum">
              <a:rPr lang="zh-CN" altLang="en-US" smtClean="0">
                <a:solidFill>
                  <a:prstClr val="black">
                    <a:tint val="75000"/>
                  </a:prstClr>
                </a:solidFill>
                <a:cs typeface="Arial"/>
                <a:sym typeface="Arial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10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Elsie" panose="02000000000000000000" charset="0"/>
          <a:ea typeface="Elsie" panose="02000000000000000000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2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svg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3.svg"/><Relationship Id="rId15" Type="http://schemas.openxmlformats.org/officeDocument/2006/relationships/image" Target="../media/image26.jpg"/><Relationship Id="rId1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svg"/><Relationship Id="rId12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3.svg"/><Relationship Id="rId15" Type="http://schemas.openxmlformats.org/officeDocument/2006/relationships/image" Target="../media/image28.png"/><Relationship Id="rId1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jpg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3.svg"/><Relationship Id="rId1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12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.png"/><Relationship Id="rId12" Type="http://schemas.openxmlformats.org/officeDocument/2006/relationships/image" Target="../media/image7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.png"/><Relationship Id="rId5" Type="http://schemas.openxmlformats.org/officeDocument/2006/relationships/image" Target="../media/image69.svg"/><Relationship Id="rId10" Type="http://schemas.openxmlformats.org/officeDocument/2006/relationships/image" Target="../media/image72.sv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.png"/><Relationship Id="rId10" Type="http://schemas.openxmlformats.org/officeDocument/2006/relationships/image" Target="../media/image72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2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1.jpg"/><Relationship Id="rId10" Type="http://schemas.openxmlformats.org/officeDocument/2006/relationships/image" Target="../media/image6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19329556" cy="98009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29557" cy="9800902"/>
            </a:xfrm>
            <a:custGeom>
              <a:avLst/>
              <a:gdLst/>
              <a:ahLst/>
              <a:cxnLst/>
              <a:rect l="l" t="t" r="r" b="b"/>
              <a:pathLst>
                <a:path w="19329557" h="9800902">
                  <a:moveTo>
                    <a:pt x="0" y="0"/>
                  </a:moveTo>
                  <a:lnTo>
                    <a:pt x="0" y="9800902"/>
                  </a:lnTo>
                  <a:lnTo>
                    <a:pt x="19329557" y="9800902"/>
                  </a:lnTo>
                  <a:lnTo>
                    <a:pt x="19329557" y="0"/>
                  </a:lnTo>
                  <a:lnTo>
                    <a:pt x="0" y="0"/>
                  </a:lnTo>
                  <a:close/>
                  <a:moveTo>
                    <a:pt x="19268596" y="9739942"/>
                  </a:moveTo>
                  <a:lnTo>
                    <a:pt x="59690" y="9739942"/>
                  </a:lnTo>
                  <a:lnTo>
                    <a:pt x="59690" y="59690"/>
                  </a:lnTo>
                  <a:lnTo>
                    <a:pt x="19268596" y="59690"/>
                  </a:lnTo>
                  <a:lnTo>
                    <a:pt x="19268596" y="9739942"/>
                  </a:lnTo>
                  <a:close/>
                </a:path>
              </a:pathLst>
            </a:custGeom>
            <a:solidFill>
              <a:srgbClr val="9381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319846" y="1319846"/>
            <a:ext cx="15648309" cy="7647309"/>
          </a:xfrm>
          <a:prstGeom prst="rect">
            <a:avLst/>
          </a:prstGeom>
          <a:solidFill>
            <a:srgbClr val="F8F7FF">
              <a:alpha val="8000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1028700" y="2799835"/>
            <a:ext cx="291146" cy="4687330"/>
          </a:xfrm>
          <a:prstGeom prst="rect">
            <a:avLst/>
          </a:prstGeom>
          <a:solidFill>
            <a:srgbClr val="9381FF"/>
          </a:solidFill>
        </p:spPr>
      </p:sp>
      <p:sp>
        <p:nvSpPr>
          <p:cNvPr id="7" name="AutoShape 7"/>
          <p:cNvSpPr/>
          <p:nvPr/>
        </p:nvSpPr>
        <p:spPr>
          <a:xfrm>
            <a:off x="16968154" y="2799835"/>
            <a:ext cx="291146" cy="4687330"/>
          </a:xfrm>
          <a:prstGeom prst="rect">
            <a:avLst/>
          </a:prstGeom>
          <a:solidFill>
            <a:srgbClr val="9381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856140" y="7148417"/>
            <a:ext cx="2575719" cy="103028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757777" y="7273178"/>
            <a:ext cx="277244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3200" b="1" dirty="0" smtClean="0">
                <a:solidFill>
                  <a:srgbClr val="4640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 </a:t>
            </a:r>
            <a:r>
              <a:rPr lang="en-US" sz="3200" b="1" dirty="0" err="1" smtClean="0">
                <a:solidFill>
                  <a:srgbClr val="4640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 smtClean="0">
                <a:solidFill>
                  <a:srgbClr val="4640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  <a:endParaRPr lang="en-US" sz="3200" b="1" dirty="0">
              <a:solidFill>
                <a:srgbClr val="4640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4894" y="2458826"/>
            <a:ext cx="1592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dirty="0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NHIỆT LIỆT CHÀO ĐÓN </a:t>
            </a:r>
          </a:p>
          <a:p>
            <a:pPr algn="ctr">
              <a:lnSpc>
                <a:spcPct val="150000"/>
              </a:lnSpc>
            </a:pPr>
            <a:r>
              <a:rPr lang="en-US" sz="8000" b="1" dirty="0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EM TỚI BÀI HỌC MỚI!</a:t>
            </a:r>
            <a:endParaRPr lang="en-US" sz="8000" b="1" dirty="0">
              <a:solidFill>
                <a:srgbClr val="931E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02867">
            <a:off x="-7421615" y="1383993"/>
            <a:ext cx="8630062" cy="86300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117125" y="-6222062"/>
            <a:ext cx="8630062" cy="86300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28050" y="8711912"/>
            <a:ext cx="8630062" cy="863006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24000" y="723900"/>
            <a:ext cx="41088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4000" b="1" dirty="0" err="1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40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sz="40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endParaRPr lang="en-US" sz="4000" b="1" dirty="0">
              <a:solidFill>
                <a:srgbClr val="E830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0" y="1878199"/>
            <a:ext cx="8763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Có thể đặt bên trong hay bên ngoài thân máy, thường là đĩa từ, đĩa thể rắn, đĩa quang...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4000" y="4906107"/>
            <a:ext cx="8763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Dùng để lưu trữ dữ liệu lâu dài, không cần nguồn nuôi, giá thành rẻ hơn RAM và có dung lượng lớn.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309" y="1431786"/>
            <a:ext cx="6629400" cy="76436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32" y="7913234"/>
            <a:ext cx="2744238" cy="23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7646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17912318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sp>
        <p:nvSpPr>
          <p:cNvPr id="23" name="AutoShape 23"/>
          <p:cNvSpPr/>
          <p:nvPr/>
        </p:nvSpPr>
        <p:spPr>
          <a:xfrm>
            <a:off x="-375682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-414733" y="4816699"/>
            <a:ext cx="1580829" cy="4821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17121904" y="4816699"/>
            <a:ext cx="1580829" cy="482153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151096" y="355775"/>
            <a:ext cx="11542964" cy="1063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4800" b="1" dirty="0" err="1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8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logic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6800" y="1866900"/>
            <a:ext cx="13204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800" y="3022478"/>
            <a:ext cx="158155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Các đại lượng logic "Đúng" và "Sai" được thể hiện bởi các bit 1 và 0.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8800" y="4175516"/>
            <a:ext cx="5915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lôgic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2938482"/>
                  </p:ext>
                </p:extLst>
              </p:nvPr>
            </p:nvGraphicFramePr>
            <p:xfrm>
              <a:off x="1053730" y="5057775"/>
              <a:ext cx="15939462" cy="43304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1446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1242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32998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1072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AND y</a:t>
                          </a:r>
                        </a:p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l-GR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Ʌ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y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OR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y</a:t>
                          </a:r>
                        </a:p>
                        <a:p>
                          <a:pPr algn="ctr"/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</a:t>
                          </a:r>
                          <a:r>
                            <a:rPr lang="el-GR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ν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y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NOT x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x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32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XOR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y</a:t>
                          </a:r>
                        </a:p>
                        <a:p>
                          <a:pPr algn="ctr"/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 y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1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1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1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81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2938482"/>
                  </p:ext>
                </p:extLst>
              </p:nvPr>
            </p:nvGraphicFramePr>
            <p:xfrm>
              <a:off x="1053730" y="5057775"/>
              <a:ext cx="15939462" cy="43304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14462"/>
                    <a:gridCol w="1600200"/>
                    <a:gridCol w="3048000"/>
                    <a:gridCol w="3352800"/>
                    <a:gridCol w="3124200"/>
                    <a:gridCol w="3299800"/>
                  </a:tblGrid>
                  <a:tr h="10729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AND y</a:t>
                          </a:r>
                        </a:p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l-GR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Ʌ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y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OR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y</a:t>
                          </a:r>
                        </a:p>
                        <a:p>
                          <a:pPr algn="ctr"/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</a:t>
                          </a:r>
                          <a:r>
                            <a:rPr lang="el-GR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ν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y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305273" t="-6818" r="-106445" b="-3119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XOR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y</a:t>
                          </a:r>
                        </a:p>
                        <a:p>
                          <a:pPr algn="ctr"/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 </a:t>
                          </a:r>
                          <a:r>
                            <a:rPr lang="en-US" sz="32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  <a:sym typeface="Wingdings" panose="05000000000000000000" pitchFamily="2" charset="2"/>
                            </a:rPr>
                            <a:t> y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181"/>
                        </a:solidFill>
                      </a:tcPr>
                    </a:tc>
                  </a:tr>
                  <a:tr h="81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1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1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1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n-US" sz="3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3452703"/>
      </p:ext>
    </p:extLst>
  </p:cSld>
  <p:clrMapOvr>
    <a:masterClrMapping/>
  </p:clrMapOvr>
  <p:transition spd="med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9258450">
            <a:off x="-1515739" y="-831346"/>
            <a:ext cx="2545475" cy="2545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r="17239"/>
          <a:stretch>
            <a:fillRect/>
          </a:stretch>
        </p:blipFill>
        <p:spPr>
          <a:xfrm>
            <a:off x="-457200" y="9282410"/>
            <a:ext cx="12549509" cy="200918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339804" y="1038231"/>
            <a:ext cx="10642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4000" b="1" dirty="0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b="1" dirty="0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logic:</a:t>
            </a:r>
            <a:endParaRPr lang="en-US" sz="4000" b="1" dirty="0">
              <a:solidFill>
                <a:srgbClr val="931E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19484" y="2211211"/>
            <a:ext cx="110807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Phép </a:t>
            </a: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nhân hai đại lượng logic chỉ nhận giá trị 1 khi và chỉ khi cả đại lượng x </a:t>
            </a:r>
            <a:r>
              <a:rPr lang="vi-VN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 đại lượng y đều bằng </a:t>
            </a:r>
            <a:r>
              <a:rPr lang="vi-V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120" y="1758817"/>
            <a:ext cx="4641676" cy="313043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339804" y="5350651"/>
            <a:ext cx="110807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Phép 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vi-V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hai đại lượng logic chỉ bằng 1 khi và chỉ khi ít nhất một trong hai đại lượng x </a:t>
            </a:r>
            <a:r>
              <a:rPr lang="vi-VN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 y bằng </a:t>
            </a:r>
            <a:r>
              <a:rPr lang="vi-V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358271"/>
            <a:ext cx="4351898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3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9258450">
            <a:off x="-1515739" y="-831346"/>
            <a:ext cx="2545475" cy="25454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r="17239"/>
          <a:stretch>
            <a:fillRect/>
          </a:stretch>
        </p:blipFill>
        <p:spPr>
          <a:xfrm>
            <a:off x="-457200" y="9282410"/>
            <a:ext cx="12549509" cy="200918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339804" y="1038231"/>
            <a:ext cx="10642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4000" b="1" dirty="0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b="1" dirty="0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4000" b="1" dirty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logic:</a:t>
            </a:r>
            <a:endParaRPr lang="en-US" sz="4000" b="1" dirty="0">
              <a:solidFill>
                <a:srgbClr val="931E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19484" y="2211211"/>
            <a:ext cx="11080797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4000" dirty="0" smtClean="0">
                <a:cs typeface="Arial" panose="020B0604020202020204" pitchFamily="34" charset="0"/>
              </a:rPr>
              <a:t>Phép </a:t>
            </a:r>
            <a:r>
              <a:rPr lang="vi-VN" sz="4000" dirty="0">
                <a:cs typeface="Arial" panose="020B0604020202020204" pitchFamily="34" charset="0"/>
              </a:rPr>
              <a:t>phủ định một đại lượng logic sẽ cho giá trị ngược lại. Phủ định của 0 được 1, phủ định của 1 được </a:t>
            </a:r>
            <a:r>
              <a:rPr lang="vi-VN" sz="4000" dirty="0" smtClean="0">
                <a:cs typeface="Arial" panose="020B0604020202020204" pitchFamily="34" charset="0"/>
              </a:rPr>
              <a:t>0</a:t>
            </a:r>
            <a:r>
              <a:rPr lang="en-US" sz="4000" dirty="0" smtClean="0">
                <a:cs typeface="Arial" panose="020B0604020202020204" pitchFamily="34" charset="0"/>
              </a:rPr>
              <a:t>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251" y="1758817"/>
            <a:ext cx="4698486" cy="320064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339804" y="5350651"/>
            <a:ext cx="11080797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4000" dirty="0" smtClean="0">
                <a:cs typeface="Arial" panose="020B0604020202020204" pitchFamily="34" charset="0"/>
              </a:rPr>
              <a:t>Phép </a:t>
            </a:r>
            <a:r>
              <a:rPr lang="vi-VN" sz="4000" dirty="0">
                <a:cs typeface="Arial" panose="020B0604020202020204" pitchFamily="34" charset="0"/>
              </a:rPr>
              <a:t>hoặc loại trừ của hai đại lượng logic cho kết quả bằng 1 khi và chỉ khi hai đại lượng đó có giá trị khác nhau.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63600" y="6629400"/>
            <a:ext cx="27595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17912318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sp>
        <p:nvSpPr>
          <p:cNvPr id="23" name="AutoShape 23"/>
          <p:cNvSpPr/>
          <p:nvPr/>
        </p:nvSpPr>
        <p:spPr>
          <a:xfrm>
            <a:off x="-375682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-414733" y="4816699"/>
            <a:ext cx="1580829" cy="4821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17121904" y="4816699"/>
            <a:ext cx="1580829" cy="482153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151096" y="355775"/>
            <a:ext cx="11542964" cy="1063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4800" b="1" dirty="0" err="1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8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logic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6800" y="1866900"/>
            <a:ext cx="7558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40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nhị</a:t>
            </a:r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0" y="2870564"/>
            <a:ext cx="1396797" cy="13967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04673" y="3124239"/>
            <a:ext cx="129463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4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4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4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4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 sang </a:t>
            </a:r>
            <a:r>
              <a:rPr lang="en-US" sz="40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nhị</a:t>
            </a:r>
            <a:r>
              <a:rPr lang="en-US" sz="4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en-US" sz="4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4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000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0" y="4154415"/>
            <a:ext cx="8348846" cy="5450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66567" y="4236383"/>
            <a:ext cx="75083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 </a:t>
            </a: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được số nhị phân cần tìm là: </a:t>
            </a:r>
            <a:r>
              <a:rPr lang="vi-V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10011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66567" y="6579633"/>
            <a:ext cx="7772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nhị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10011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×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+ 1 ×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+ 1 ×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= 19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224261" y="4838700"/>
            <a:ext cx="2073984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596739">
            <a:off x="-3554187" y="2110995"/>
            <a:ext cx="4573406" cy="50988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7068800" y="-1485900"/>
            <a:ext cx="4191000" cy="419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r="17239"/>
          <a:stretch>
            <a:fillRect/>
          </a:stretch>
        </p:blipFill>
        <p:spPr>
          <a:xfrm>
            <a:off x="-3810000" y="9140233"/>
            <a:ext cx="14325600" cy="22935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 l="39011" t="4401" r="17239"/>
          <a:stretch>
            <a:fillRect/>
          </a:stretch>
        </p:blipFill>
        <p:spPr>
          <a:xfrm>
            <a:off x="10363200" y="9140233"/>
            <a:ext cx="9222258" cy="267012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57745" y="973778"/>
            <a:ext cx="365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312471"/>
              </p:ext>
            </p:extLst>
          </p:nvPr>
        </p:nvGraphicFramePr>
        <p:xfrm>
          <a:off x="6082145" y="1195024"/>
          <a:ext cx="7924800" cy="373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+ y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4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1357745" y="5453581"/>
            <a:ext cx="8153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nhị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trái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896600" y="5676900"/>
            <a:ext cx="59683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7: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6479125"/>
            <a:ext cx="2682010" cy="275259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9691255" y="6057900"/>
            <a:ext cx="1052945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91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17912318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sp>
        <p:nvSpPr>
          <p:cNvPr id="23" name="AutoShape 23"/>
          <p:cNvSpPr/>
          <p:nvPr/>
        </p:nvSpPr>
        <p:spPr>
          <a:xfrm>
            <a:off x="-375682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-414733" y="4816699"/>
            <a:ext cx="1580829" cy="4821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17121904" y="4816699"/>
            <a:ext cx="1580829" cy="4821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4855" y="318732"/>
            <a:ext cx="14935200" cy="1824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lnSpc>
                <a:spcPct val="150000"/>
              </a:lnSpc>
              <a:buFont typeface="+mj-lt"/>
              <a:buAutoNum type="alphaLcParenR" startAt="3"/>
            </a:pPr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họa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bit</a:t>
            </a:r>
          </a:p>
        </p:txBody>
      </p:sp>
      <p:sp>
        <p:nvSpPr>
          <p:cNvPr id="3" name="Rectangle 2"/>
          <p:cNvSpPr/>
          <p:nvPr/>
        </p:nvSpPr>
        <p:spPr>
          <a:xfrm>
            <a:off x="2455196" y="2475862"/>
            <a:ext cx="12022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2 SGK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26: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4188" y="2384598"/>
            <a:ext cx="1107989" cy="1110831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1253550" y="3647140"/>
            <a:ext cx="3596445" cy="1066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2: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1072" y="3394338"/>
            <a:ext cx="118253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600" dirty="0"/>
              <a:t>Bảng cộng trong Hình 4.8 cho thấy việc cộng hai số 1 bit có thể cho kết quả là một số 2 bit nếu phép cộng có nhớ. Khi cộng hai số nhiều bit, thì số nhớ được cộng tiếp vào hàng bên trái.</a:t>
            </a:r>
            <a:endParaRPr lang="en-US" sz="3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03476"/>
              </p:ext>
            </p:extLst>
          </p:nvPr>
        </p:nvGraphicFramePr>
        <p:xfrm>
          <a:off x="5091073" y="6874712"/>
          <a:ext cx="11825327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7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0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+ y = </a:t>
                      </a:r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3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nhớ</a:t>
                      </a:r>
                      <a:r>
                        <a:rPr lang="en-US" sz="3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z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3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3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29525" y="5121068"/>
            <a:ext cx="4791354" cy="3938300"/>
            <a:chOff x="46499" y="5097351"/>
            <a:chExt cx="4791354" cy="3938300"/>
          </a:xfrm>
        </p:grpSpPr>
        <p:sp>
          <p:nvSpPr>
            <p:cNvPr id="13" name="Cloud Callout 12"/>
            <p:cNvSpPr/>
            <p:nvPr/>
          </p:nvSpPr>
          <p:spPr>
            <a:xfrm rot="20920360" flipH="1">
              <a:off x="46499" y="5097351"/>
              <a:ext cx="4791354" cy="3938300"/>
            </a:xfrm>
            <a:prstGeom prst="cloudCallout">
              <a:avLst>
                <a:gd name="adj1" fmla="val -52136"/>
                <a:gd name="adj2" fmla="val 64264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4605" y="5919817"/>
              <a:ext cx="4474314" cy="2252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là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hai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phép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toán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logic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nào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en-US" sz="3600" i="1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3600" i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i="1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y?</a:t>
              </a:r>
              <a:endParaRPr lang="en-US" sz="36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1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17912318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sp>
        <p:nvSpPr>
          <p:cNvPr id="23" name="AutoShape 23"/>
          <p:cNvSpPr/>
          <p:nvPr/>
        </p:nvSpPr>
        <p:spPr>
          <a:xfrm>
            <a:off x="-375682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-414733" y="4816699"/>
            <a:ext cx="1580829" cy="4821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17121904" y="4816699"/>
            <a:ext cx="1580829" cy="4821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4855" y="318732"/>
            <a:ext cx="14935200" cy="1824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lnSpc>
                <a:spcPct val="150000"/>
              </a:lnSpc>
              <a:buFont typeface="+mj-lt"/>
              <a:buAutoNum type="alphaLcParenR" startAt="3"/>
            </a:pPr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họa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bit</a:t>
            </a:r>
          </a:p>
        </p:txBody>
      </p:sp>
      <p:sp>
        <p:nvSpPr>
          <p:cNvPr id="3" name="Rectangle 2"/>
          <p:cNvSpPr/>
          <p:nvPr/>
        </p:nvSpPr>
        <p:spPr>
          <a:xfrm>
            <a:off x="2455196" y="2475862"/>
            <a:ext cx="12022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2 SGK </a:t>
            </a:r>
            <a:r>
              <a:rPr lang="en-US" sz="3600" i="1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 26: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4188" y="2384598"/>
            <a:ext cx="1107989" cy="1110831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1253550" y="3647140"/>
            <a:ext cx="3596445" cy="1066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2: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03476"/>
              </p:ext>
            </p:extLst>
          </p:nvPr>
        </p:nvGraphicFramePr>
        <p:xfrm>
          <a:off x="5091073" y="6874712"/>
          <a:ext cx="11825327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7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7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7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0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+ y = </a:t>
                      </a:r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3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nhớ</a:t>
                      </a:r>
                      <a:r>
                        <a:rPr lang="en-US" sz="3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z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3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2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32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 flipV="1">
            <a:off x="8682455" y="5524500"/>
            <a:ext cx="1600200" cy="12192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178673" y="3511779"/>
            <a:ext cx="5411180" cy="1824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en-US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AND </a:t>
            </a:r>
            <a:r>
              <a:rPr lang="en-US" sz="4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1286471" y="5512217"/>
            <a:ext cx="1600200" cy="12192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86471" y="3495429"/>
            <a:ext cx="5139880" cy="1824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là </a:t>
            </a:r>
            <a:r>
              <a:rPr lang="fr-FR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fr-FR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fr-FR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fr-FR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fr-FR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fr-FR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fr-FR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XOR </a:t>
            </a:r>
            <a:r>
              <a:rPr lang="fr-FR" sz="4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5530" y="6743700"/>
            <a:ext cx="2673294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76600" y="2797411"/>
            <a:ext cx="13982700" cy="6460889"/>
            <a:chOff x="0" y="0"/>
            <a:chExt cx="3604724" cy="17068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04724" cy="1706886"/>
            </a:xfrm>
            <a:custGeom>
              <a:avLst/>
              <a:gdLst/>
              <a:ahLst/>
              <a:cxnLst/>
              <a:rect l="l" t="t" r="r" b="b"/>
              <a:pathLst>
                <a:path w="3604724" h="1706886">
                  <a:moveTo>
                    <a:pt x="3480264" y="1706886"/>
                  </a:moveTo>
                  <a:lnTo>
                    <a:pt x="124460" y="1706886"/>
                  </a:lnTo>
                  <a:cubicBezTo>
                    <a:pt x="55880" y="1706886"/>
                    <a:pt x="0" y="1651005"/>
                    <a:pt x="0" y="15824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80264" y="0"/>
                  </a:lnTo>
                  <a:cubicBezTo>
                    <a:pt x="3548844" y="0"/>
                    <a:pt x="3604724" y="55880"/>
                    <a:pt x="3604724" y="124460"/>
                  </a:cubicBezTo>
                  <a:lnTo>
                    <a:pt x="3604724" y="1582426"/>
                  </a:lnTo>
                  <a:cubicBezTo>
                    <a:pt x="3604724" y="1651006"/>
                    <a:pt x="3548844" y="1706886"/>
                    <a:pt x="3480264" y="1706886"/>
                  </a:cubicBezTo>
                  <a:close/>
                </a:path>
              </a:pathLst>
            </a:custGeom>
            <a:solidFill>
              <a:srgbClr val="B8B8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728384" y="1326271"/>
            <a:ext cx="5473298" cy="7063270"/>
            <a:chOff x="0" y="0"/>
            <a:chExt cx="1133264" cy="22943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3264" cy="2294362"/>
            </a:xfrm>
            <a:custGeom>
              <a:avLst/>
              <a:gdLst/>
              <a:ahLst/>
              <a:cxnLst/>
              <a:rect l="l" t="t" r="r" b="b"/>
              <a:pathLst>
                <a:path w="1133264" h="2294362">
                  <a:moveTo>
                    <a:pt x="1008804" y="2294361"/>
                  </a:moveTo>
                  <a:lnTo>
                    <a:pt x="124460" y="2294361"/>
                  </a:lnTo>
                  <a:cubicBezTo>
                    <a:pt x="55880" y="2294361"/>
                    <a:pt x="0" y="2238481"/>
                    <a:pt x="0" y="21699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08804" y="0"/>
                  </a:lnTo>
                  <a:cubicBezTo>
                    <a:pt x="1077384" y="0"/>
                    <a:pt x="1133264" y="55880"/>
                    <a:pt x="1133264" y="124460"/>
                  </a:cubicBezTo>
                  <a:lnTo>
                    <a:pt x="1133264" y="2169901"/>
                  </a:lnTo>
                  <a:cubicBezTo>
                    <a:pt x="1133264" y="2238481"/>
                    <a:pt x="1077384" y="2294362"/>
                    <a:pt x="1008804" y="2294362"/>
                  </a:cubicBezTo>
                  <a:close/>
                </a:path>
              </a:pathLst>
            </a:custGeom>
            <a:solidFill>
              <a:srgbClr val="F8F7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71888" y="2222650"/>
            <a:ext cx="7134882" cy="5912061"/>
            <a:chOff x="0" y="0"/>
            <a:chExt cx="2100473" cy="24368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0473" cy="2436869"/>
            </a:xfrm>
            <a:custGeom>
              <a:avLst/>
              <a:gdLst/>
              <a:ahLst/>
              <a:cxnLst/>
              <a:rect l="l" t="t" r="r" b="b"/>
              <a:pathLst>
                <a:path w="2100473" h="2436869">
                  <a:moveTo>
                    <a:pt x="1976013" y="2436868"/>
                  </a:moveTo>
                  <a:lnTo>
                    <a:pt x="124460" y="2436868"/>
                  </a:lnTo>
                  <a:cubicBezTo>
                    <a:pt x="55880" y="2436868"/>
                    <a:pt x="0" y="2380988"/>
                    <a:pt x="0" y="2312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76013" y="0"/>
                  </a:lnTo>
                  <a:cubicBezTo>
                    <a:pt x="2044593" y="0"/>
                    <a:pt x="2100473" y="55880"/>
                    <a:pt x="2100473" y="124460"/>
                  </a:cubicBezTo>
                  <a:lnTo>
                    <a:pt x="2100473" y="2312408"/>
                  </a:lnTo>
                  <a:cubicBezTo>
                    <a:pt x="2100473" y="2380988"/>
                    <a:pt x="2044593" y="2436869"/>
                    <a:pt x="1976013" y="2436869"/>
                  </a:cubicBezTo>
                  <a:close/>
                </a:path>
              </a:pathLst>
            </a:custGeom>
            <a:solidFill>
              <a:srgbClr val="9381F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94948" y="5629583"/>
            <a:ext cx="656536" cy="65653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8561535" y="5629583"/>
            <a:ext cx="656536" cy="65653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218071" y="1013094"/>
            <a:ext cx="4307165" cy="1460487"/>
            <a:chOff x="8847845" y="949970"/>
            <a:chExt cx="4307165" cy="146048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7845" y="949970"/>
              <a:ext cx="1420105" cy="146048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107010" y="1326271"/>
              <a:ext cx="304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Mở</a:t>
              </a:r>
              <a:r>
                <a:rPr lang="en-US" sz="4000" b="1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rộng</a:t>
              </a:r>
              <a:endPara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r="933"/>
          <a:stretch/>
        </p:blipFill>
        <p:spPr>
          <a:xfrm>
            <a:off x="1142999" y="2473581"/>
            <a:ext cx="6629401" cy="5410200"/>
          </a:xfrm>
          <a:prstGeom prst="roundRect">
            <a:avLst>
              <a:gd name="adj" fmla="val 6827"/>
            </a:avLst>
          </a:prstGeom>
        </p:spPr>
      </p:pic>
      <p:sp>
        <p:nvSpPr>
          <p:cNvPr id="25" name="Rectangle 24"/>
          <p:cNvSpPr/>
          <p:nvPr/>
        </p:nvSpPr>
        <p:spPr>
          <a:xfrm>
            <a:off x="9415682" y="3801882"/>
            <a:ext cx="64918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200" dirty="0">
                <a:latin typeface="Arial" panose="020B0604020202020204" pitchFamily="34" charset="0"/>
                <a:cs typeface="Arial" panose="020B0604020202020204" pitchFamily="34" charset="0"/>
              </a:rPr>
              <a:t>Trên thực tế, người ta có thể tổng hợp cổng </a:t>
            </a:r>
            <a:r>
              <a:rPr lang="vi-VN" sz="4200" b="1" dirty="0">
                <a:latin typeface="Arial" panose="020B0604020202020204" pitchFamily="34" charset="0"/>
                <a:cs typeface="Arial" panose="020B0604020202020204" pitchFamily="34" charset="0"/>
              </a:rPr>
              <a:t>XOR</a:t>
            </a:r>
            <a:r>
              <a:rPr lang="vi-VN" sz="4200" dirty="0">
                <a:latin typeface="Arial" panose="020B0604020202020204" pitchFamily="34" charset="0"/>
                <a:cs typeface="Arial" panose="020B0604020202020204" pitchFamily="34" charset="0"/>
              </a:rPr>
              <a:t> từ các cổng AND, OR, NOT như </a:t>
            </a:r>
            <a:r>
              <a:rPr lang="vi-VN" sz="4200" dirty="0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4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en-US" sz="4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4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86200" y="5524500"/>
            <a:ext cx="10720591" cy="0"/>
          </a:xfrm>
          <a:prstGeom prst="line">
            <a:avLst/>
          </a:prstGeom>
          <a:ln w="47625" cap="flat">
            <a:solidFill>
              <a:srgbClr val="2802B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4435970" y="5354713"/>
            <a:ext cx="321158" cy="32115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F33D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735146" y="5387733"/>
            <a:ext cx="321158" cy="32115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802B2"/>
            </a:solidFill>
          </p:spPr>
        </p:sp>
      </p:grpSp>
      <p:sp>
        <p:nvSpPr>
          <p:cNvPr id="27" name="AutoShape 27"/>
          <p:cNvSpPr/>
          <p:nvPr/>
        </p:nvSpPr>
        <p:spPr>
          <a:xfrm>
            <a:off x="-1446037" y="-621124"/>
            <a:ext cx="21034501" cy="2488024"/>
          </a:xfrm>
          <a:prstGeom prst="rect">
            <a:avLst/>
          </a:prstGeom>
          <a:solidFill>
            <a:srgbClr val="F289A7"/>
          </a:solidFill>
        </p:spPr>
      </p:sp>
      <p:sp>
        <p:nvSpPr>
          <p:cNvPr id="28" name="TextBox 28"/>
          <p:cNvSpPr txBox="1"/>
          <p:nvPr/>
        </p:nvSpPr>
        <p:spPr>
          <a:xfrm>
            <a:off x="6420954" y="556519"/>
            <a:ext cx="5295999" cy="959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8"/>
              </a:lnSpc>
            </a:pPr>
            <a:r>
              <a:rPr lang="en-US" sz="5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en-US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86743" y="5644779"/>
            <a:ext cx="103486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logic hay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logic.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logic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cổng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AND, OR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NOT.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40541" y="2518143"/>
            <a:ext cx="7308536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Tất cả các thiết bị số, gồm cả máy tính đều được chế tạo từ mạch logic.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238679" y="2843729"/>
            <a:ext cx="3305056" cy="2453809"/>
            <a:chOff x="2061138" y="3460019"/>
            <a:chExt cx="3305056" cy="245380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3478315" y="5331349"/>
              <a:ext cx="460688" cy="582479"/>
            </a:xfrm>
            <a:prstGeom prst="rect">
              <a:avLst/>
            </a:prstGeom>
          </p:spPr>
        </p:pic>
        <p:grpSp>
          <p:nvGrpSpPr>
            <p:cNvPr id="12" name="Group 12"/>
            <p:cNvGrpSpPr/>
            <p:nvPr/>
          </p:nvGrpSpPr>
          <p:grpSpPr>
            <a:xfrm>
              <a:off x="2061138" y="3460019"/>
              <a:ext cx="3305056" cy="2057794"/>
              <a:chOff x="0" y="0"/>
              <a:chExt cx="1419921" cy="88407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19921" cy="884071"/>
              </a:xfrm>
              <a:custGeom>
                <a:avLst/>
                <a:gdLst/>
                <a:ahLst/>
                <a:cxnLst/>
                <a:rect l="l" t="t" r="r" b="b"/>
                <a:pathLst>
                  <a:path w="1419921" h="884071">
                    <a:moveTo>
                      <a:pt x="1295461" y="884071"/>
                    </a:moveTo>
                    <a:lnTo>
                      <a:pt x="124460" y="884071"/>
                    </a:lnTo>
                    <a:cubicBezTo>
                      <a:pt x="55880" y="884071"/>
                      <a:pt x="0" y="828191"/>
                      <a:pt x="0" y="75961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95461" y="0"/>
                    </a:lnTo>
                    <a:cubicBezTo>
                      <a:pt x="1364041" y="0"/>
                      <a:pt x="1419921" y="55880"/>
                      <a:pt x="1419921" y="124460"/>
                    </a:cubicBezTo>
                    <a:lnTo>
                      <a:pt x="1419921" y="759611"/>
                    </a:lnTo>
                    <a:cubicBezTo>
                      <a:pt x="1419921" y="828191"/>
                      <a:pt x="1364041" y="884071"/>
                      <a:pt x="1295461" y="884071"/>
                    </a:cubicBezTo>
                    <a:close/>
                  </a:path>
                </a:pathLst>
              </a:custGeom>
              <a:solidFill>
                <a:srgbClr val="9381FF"/>
              </a:solidFill>
            </p:spPr>
          </p:sp>
        </p:grp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961" r="-15010"/>
            <a:stretch/>
          </p:blipFill>
          <p:spPr>
            <a:xfrm>
              <a:off x="2209801" y="3577055"/>
              <a:ext cx="2971800" cy="1813659"/>
            </a:xfrm>
            <a:prstGeom prst="roundRect">
              <a:avLst>
                <a:gd name="adj" fmla="val 6827"/>
              </a:avLst>
            </a:prstGeom>
            <a:solidFill>
              <a:schemeClr val="bg1"/>
            </a:solidFill>
          </p:spPr>
        </p:pic>
      </p:grpSp>
      <p:grpSp>
        <p:nvGrpSpPr>
          <p:cNvPr id="41" name="Group 40"/>
          <p:cNvGrpSpPr/>
          <p:nvPr/>
        </p:nvGrpSpPr>
        <p:grpSpPr>
          <a:xfrm>
            <a:off x="12944021" y="5788142"/>
            <a:ext cx="3305056" cy="2453809"/>
            <a:chOff x="12944021" y="5788142"/>
            <a:chExt cx="3305056" cy="245380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361198" y="5788142"/>
              <a:ext cx="460688" cy="582479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>
              <a:off x="12944021" y="6184157"/>
              <a:ext cx="3305056" cy="2057794"/>
              <a:chOff x="0" y="0"/>
              <a:chExt cx="1419921" cy="88407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19921" cy="884071"/>
              </a:xfrm>
              <a:custGeom>
                <a:avLst/>
                <a:gdLst/>
                <a:ahLst/>
                <a:cxnLst/>
                <a:rect l="l" t="t" r="r" b="b"/>
                <a:pathLst>
                  <a:path w="1419921" h="884071">
                    <a:moveTo>
                      <a:pt x="1295461" y="884071"/>
                    </a:moveTo>
                    <a:lnTo>
                      <a:pt x="124460" y="884071"/>
                    </a:lnTo>
                    <a:cubicBezTo>
                      <a:pt x="55880" y="884071"/>
                      <a:pt x="0" y="828191"/>
                      <a:pt x="0" y="75961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95461" y="0"/>
                    </a:lnTo>
                    <a:cubicBezTo>
                      <a:pt x="1364041" y="0"/>
                      <a:pt x="1419921" y="55880"/>
                      <a:pt x="1419921" y="124460"/>
                    </a:cubicBezTo>
                    <a:lnTo>
                      <a:pt x="1419921" y="759611"/>
                    </a:lnTo>
                    <a:cubicBezTo>
                      <a:pt x="1419921" y="828191"/>
                      <a:pt x="1364041" y="884071"/>
                      <a:pt x="1295461" y="884071"/>
                    </a:cubicBezTo>
                    <a:close/>
                  </a:path>
                </a:pathLst>
              </a:custGeom>
              <a:solidFill>
                <a:srgbClr val="9381FF"/>
              </a:solidFill>
            </p:spPr>
          </p: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5642" y="6351736"/>
              <a:ext cx="2971800" cy="1722636"/>
            </a:xfrm>
            <a:prstGeom prst="roundRect">
              <a:avLst>
                <a:gd name="adj" fmla="val 6827"/>
              </a:avLst>
            </a:prstGeom>
            <a:solidFill>
              <a:schemeClr val="bg1"/>
            </a:solidFill>
          </p:spPr>
        </p:pic>
      </p:grp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5201734" y="-6309737"/>
            <a:ext cx="8630062" cy="86300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5066641" y="-6309737"/>
            <a:ext cx="8630062" cy="86300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2902692" y="8434819"/>
            <a:ext cx="23214947" cy="307598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21931" y="904389"/>
            <a:ext cx="5399505" cy="9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7"/>
              </a:lnSpc>
            </a:pPr>
            <a:r>
              <a:rPr lang="en-US" sz="6600" b="1" dirty="0" smtClean="0">
                <a:solidFill>
                  <a:srgbClr val="5E75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 ĐỘNG</a:t>
            </a:r>
            <a:endParaRPr lang="en-US" sz="6600" b="1" dirty="0">
              <a:solidFill>
                <a:srgbClr val="5E75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38400" y="8521214"/>
            <a:ext cx="2892141" cy="733881"/>
            <a:chOff x="2592453" y="7426119"/>
            <a:chExt cx="2892141" cy="73388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592453" y="7426119"/>
              <a:ext cx="2892141" cy="733881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444512" y="7495909"/>
              <a:ext cx="1662542" cy="5386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 err="1" smtClean="0">
                  <a:solidFill>
                    <a:srgbClr val="FCFCF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Tiếp</a:t>
              </a:r>
              <a:r>
                <a:rPr lang="en-US" sz="3000" dirty="0" smtClean="0">
                  <a:solidFill>
                    <a:srgbClr val="FCFCF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&gt;&gt;</a:t>
              </a:r>
              <a:endParaRPr lang="en-US" sz="3000" dirty="0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825877" y="2887363"/>
            <a:ext cx="893668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Trong chương trình tin học ở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lớp </a:t>
            </a: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dưới, </a:t>
            </a:r>
            <a:r>
              <a:rPr lang="vi-V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em mới chỉ nhìn thấy các thiết bị bên ngoài như màn hình, bàn phím, chuột, máy chiếu, bộ nhớ ngoài (đĩa cứng rời hay thẻ nhớ USB).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693727" y="2871406"/>
            <a:ext cx="5316946" cy="4991550"/>
            <a:chOff x="11352460" y="2881797"/>
            <a:chExt cx="5316946" cy="49915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352460" y="2881797"/>
              <a:ext cx="4991550" cy="499155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8671" y="3726977"/>
              <a:ext cx="4870735" cy="3519106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5201734" y="-6309737"/>
            <a:ext cx="8630062" cy="86300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15066641" y="-6309737"/>
            <a:ext cx="8630062" cy="86300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2902692" y="8434819"/>
            <a:ext cx="23214947" cy="307598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321931" y="904389"/>
            <a:ext cx="5399505" cy="9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7"/>
              </a:lnSpc>
            </a:pPr>
            <a:r>
              <a:rPr lang="en-US" sz="6600" b="1" dirty="0" smtClean="0">
                <a:solidFill>
                  <a:srgbClr val="5E75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 ĐỘNG</a:t>
            </a:r>
            <a:endParaRPr lang="en-US" sz="6600" b="1" dirty="0">
              <a:solidFill>
                <a:srgbClr val="5E75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25530" y="2544553"/>
            <a:ext cx="9330098" cy="7390156"/>
            <a:chOff x="725530" y="2544553"/>
            <a:chExt cx="9330098" cy="7390156"/>
          </a:xfrm>
        </p:grpSpPr>
        <p:grpSp>
          <p:nvGrpSpPr>
            <p:cNvPr id="37" name="Group 36"/>
            <p:cNvGrpSpPr/>
            <p:nvPr/>
          </p:nvGrpSpPr>
          <p:grpSpPr>
            <a:xfrm>
              <a:off x="725530" y="2544553"/>
              <a:ext cx="9180470" cy="6561351"/>
              <a:chOff x="725530" y="2544553"/>
              <a:chExt cx="9180470" cy="6561351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2153463" y="2544553"/>
                <a:ext cx="6374170" cy="914400"/>
              </a:xfrm>
              <a:prstGeom prst="roundRect">
                <a:avLst/>
              </a:prstGeom>
              <a:solidFill>
                <a:srgbClr val="7B68ED"/>
              </a:solidFill>
              <a:ln>
                <a:solidFill>
                  <a:srgbClr val="7B68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Bộ</a:t>
                </a:r>
                <a:r>
                  <a:rPr lang="en-US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nhớ</a:t>
                </a:r>
                <a:r>
                  <a:rPr lang="en-US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ngoài</a:t>
                </a:r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16200000">
                <a:off x="-1438648" y="6027325"/>
                <a:ext cx="5242756" cy="914400"/>
              </a:xfrm>
              <a:prstGeom prst="roundRect">
                <a:avLst/>
              </a:prstGeom>
              <a:solidFill>
                <a:srgbClr val="7B68ED"/>
              </a:solidFill>
              <a:ln>
                <a:solidFill>
                  <a:srgbClr val="7B68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Thiết</a:t>
                </a:r>
                <a:r>
                  <a:rPr lang="en-US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bị</a:t>
                </a:r>
                <a:r>
                  <a:rPr lang="en-US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vào</a:t>
                </a:r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5400000">
                <a:off x="6828615" y="6028519"/>
                <a:ext cx="5240370" cy="914400"/>
              </a:xfrm>
              <a:prstGeom prst="roundRect">
                <a:avLst/>
              </a:prstGeom>
              <a:solidFill>
                <a:srgbClr val="7B68ED"/>
              </a:solidFill>
              <a:ln>
                <a:solidFill>
                  <a:srgbClr val="7B68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Thiết</a:t>
                </a:r>
                <a:r>
                  <a:rPr lang="en-US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bị</a:t>
                </a:r>
                <a:r>
                  <a:rPr lang="en-US" sz="3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ra</a:t>
                </a:r>
                <a:endParaRPr lang="en-US" sz="3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2128680" y="3863147"/>
                <a:ext cx="6374170" cy="5242754"/>
                <a:chOff x="2007831" y="3534444"/>
                <a:chExt cx="6374170" cy="5242754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2007831" y="3534444"/>
                  <a:ext cx="6374170" cy="5242754"/>
                </a:xfrm>
                <a:prstGeom prst="roundRect">
                  <a:avLst>
                    <a:gd name="adj" fmla="val 5330"/>
                  </a:avLst>
                </a:prstGeom>
                <a:solidFill>
                  <a:srgbClr val="7B68ED"/>
                </a:solidFill>
                <a:ln>
                  <a:solidFill>
                    <a:srgbClr val="7B68E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40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Bảng</a:t>
                  </a:r>
                  <a:r>
                    <a:rPr lang="en-US" sz="4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40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mạch</a:t>
                  </a:r>
                  <a:r>
                    <a:rPr lang="en-US" sz="40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4000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chính</a:t>
                  </a:r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2209800" y="4510868"/>
                  <a:ext cx="6019801" cy="2555413"/>
                  <a:chOff x="9753599" y="6077410"/>
                  <a:chExt cx="6019801" cy="2555413"/>
                </a:xfrm>
              </p:grpSpPr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9753599" y="6077410"/>
                    <a:ext cx="6019801" cy="2555413"/>
                  </a:xfrm>
                  <a:prstGeom prst="roundRect">
                    <a:avLst>
                      <a:gd name="adj" fmla="val 5330"/>
                    </a:avLst>
                  </a:prstGeom>
                  <a:solidFill>
                    <a:schemeClr val="bg1"/>
                  </a:solidFill>
                  <a:ln>
                    <a:solidFill>
                      <a:srgbClr val="7B68E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US" sz="3600" dirty="0" err="1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Bộ</a:t>
                    </a:r>
                    <a:r>
                      <a:rPr lang="en-US" sz="36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3600" dirty="0" err="1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xử</a:t>
                    </a:r>
                    <a:r>
                      <a:rPr lang="en-US" sz="36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3600" dirty="0" err="1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lí</a:t>
                    </a:r>
                    <a:r>
                      <a:rPr lang="en-US" sz="36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3600" dirty="0" err="1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trung</a:t>
                    </a:r>
                    <a:r>
                      <a:rPr lang="en-US" sz="36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3600" dirty="0" err="1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tâm</a:t>
                    </a:r>
                    <a:endParaRPr lang="en-US" sz="3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9916391" y="7018513"/>
                    <a:ext cx="2743200" cy="1360656"/>
                  </a:xfrm>
                  <a:prstGeom prst="roundRect">
                    <a:avLst/>
                  </a:prstGeom>
                  <a:solidFill>
                    <a:srgbClr val="7B68ED"/>
                  </a:solidFill>
                  <a:ln>
                    <a:solidFill>
                      <a:srgbClr val="7B68E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Bộ</a:t>
                    </a:r>
                    <a:r>
                      <a:rPr lang="en-US" sz="3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3600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điều</a:t>
                    </a:r>
                    <a:r>
                      <a:rPr lang="en-US" sz="3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3600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khiển</a:t>
                    </a:r>
                    <a:endParaRPr lang="en-US" sz="3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Rounded Rectangle 22"/>
                  <p:cNvSpPr/>
                  <p:nvPr/>
                </p:nvSpPr>
                <p:spPr>
                  <a:xfrm>
                    <a:off x="12868478" y="7010260"/>
                    <a:ext cx="2743200" cy="1360656"/>
                  </a:xfrm>
                  <a:prstGeom prst="roundRect">
                    <a:avLst/>
                  </a:prstGeom>
                  <a:solidFill>
                    <a:srgbClr val="7B68ED"/>
                  </a:solidFill>
                  <a:ln>
                    <a:solidFill>
                      <a:srgbClr val="7B68E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Bộ</a:t>
                    </a:r>
                    <a:r>
                      <a:rPr lang="en-US" sz="3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3600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số</a:t>
                    </a:r>
                    <a:r>
                      <a:rPr lang="en-US" sz="3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3600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học</a:t>
                    </a:r>
                    <a:r>
                      <a:rPr lang="en-US" sz="3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3600" dirty="0" err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về</a:t>
                    </a:r>
                    <a:r>
                      <a:rPr lang="en-US" sz="360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logic</a:t>
                    </a:r>
                    <a:endParaRPr lang="en-US" sz="36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" name="Rounded Rectangle 20"/>
                <p:cNvSpPr/>
                <p:nvPr/>
              </p:nvSpPr>
              <p:spPr>
                <a:xfrm>
                  <a:off x="2209800" y="7612454"/>
                  <a:ext cx="6019801" cy="9144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7B68E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 err="1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Bộ</a:t>
                  </a:r>
                  <a:r>
                    <a:rPr lang="en-US" sz="36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3600" dirty="0" err="1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nhớ</a:t>
                  </a:r>
                  <a:r>
                    <a:rPr lang="en-US" sz="36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3600" dirty="0" err="1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trong</a:t>
                  </a:r>
                  <a:endParaRPr lang="en-US" sz="3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26" name="Straight Arrow Connector 25"/>
              <p:cNvCxnSpPr>
                <a:stCxn id="19" idx="2"/>
                <a:endCxn id="5" idx="1"/>
              </p:cNvCxnSpPr>
              <p:nvPr/>
            </p:nvCxnSpPr>
            <p:spPr>
              <a:xfrm flipV="1">
                <a:off x="1639930" y="6484524"/>
                <a:ext cx="488750" cy="1"/>
              </a:xfrm>
              <a:prstGeom prst="straightConnector1">
                <a:avLst/>
              </a:prstGeom>
              <a:ln w="57150">
                <a:solidFill>
                  <a:srgbClr val="384D9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8502850" y="6612726"/>
                <a:ext cx="488750" cy="0"/>
              </a:xfrm>
              <a:prstGeom prst="straightConnector1">
                <a:avLst/>
              </a:prstGeom>
              <a:ln w="57150">
                <a:solidFill>
                  <a:srgbClr val="384D9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>
                <a:off x="3946625" y="3661050"/>
                <a:ext cx="488750" cy="0"/>
              </a:xfrm>
              <a:prstGeom prst="straightConnector1">
                <a:avLst/>
              </a:prstGeom>
              <a:ln w="57150">
                <a:solidFill>
                  <a:srgbClr val="384D9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16200000">
                <a:off x="6308825" y="3618771"/>
                <a:ext cx="488750" cy="0"/>
              </a:xfrm>
              <a:prstGeom prst="straightConnector1">
                <a:avLst/>
              </a:prstGeom>
              <a:ln w="57150">
                <a:solidFill>
                  <a:srgbClr val="384D9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>
                <a:off x="3946625" y="7681638"/>
                <a:ext cx="488750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6553200" y="7394984"/>
                <a:ext cx="0" cy="546173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835428" y="9349934"/>
              <a:ext cx="922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Hình</a:t>
              </a:r>
              <a:r>
                <a:rPr lang="en-US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4.1. </a:t>
              </a:r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Sơ</a:t>
              </a:r>
              <a:r>
                <a:rPr lang="en-US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đồ</a:t>
              </a:r>
              <a:r>
                <a:rPr lang="en-US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cấu</a:t>
              </a:r>
              <a:r>
                <a:rPr lang="en-US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chức</a:t>
              </a:r>
              <a:r>
                <a:rPr lang="en-US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năng</a:t>
              </a:r>
              <a:r>
                <a:rPr lang="en-US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máy</a:t>
              </a:r>
              <a:r>
                <a:rPr lang="en-US" sz="32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i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952938" y="2158914"/>
            <a:ext cx="6227411" cy="4325610"/>
            <a:chOff x="10647543" y="2158915"/>
            <a:chExt cx="6227411" cy="4325610"/>
          </a:xfrm>
        </p:grpSpPr>
        <p:sp>
          <p:nvSpPr>
            <p:cNvPr id="40" name="Oval Callout 39"/>
            <p:cNvSpPr/>
            <p:nvPr/>
          </p:nvSpPr>
          <p:spPr>
            <a:xfrm>
              <a:off x="10647543" y="2158915"/>
              <a:ext cx="6227411" cy="4325610"/>
            </a:xfrm>
            <a:prstGeom prst="wedgeEllipseCallout">
              <a:avLst>
                <a:gd name="adj1" fmla="val -53578"/>
                <a:gd name="adj2" fmla="val 43818"/>
              </a:avLst>
            </a:prstGeom>
            <a:solidFill>
              <a:schemeClr val="bg1"/>
            </a:solidFill>
            <a:ln>
              <a:solidFill>
                <a:srgbClr val="E8306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952938" y="2856107"/>
              <a:ext cx="5643126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biết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cụ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thể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thân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máy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có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những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bộ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phận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nào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>
                  <a:latin typeface="Arial" panose="020B0604020202020204" pitchFamily="34" charset="0"/>
                  <a:cs typeface="Arial" panose="020B0604020202020204" pitchFamily="34" charset="0"/>
                </a:rPr>
                <a:t>không</a:t>
              </a:r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4970" y="7141330"/>
            <a:ext cx="2538989" cy="20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50465"/>
          <a:stretch>
            <a:fillRect/>
          </a:stretch>
        </p:blipFill>
        <p:spPr>
          <a:xfrm>
            <a:off x="10547897" y="-2285503"/>
            <a:ext cx="11321066" cy="457100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87618" y="1986618"/>
            <a:ext cx="8300382" cy="830038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1164"/>
          <a:stretch>
            <a:fillRect/>
          </a:stretch>
        </p:blipFill>
        <p:spPr>
          <a:xfrm rot="303383">
            <a:off x="-5491748" y="6972797"/>
            <a:ext cx="18017828" cy="45710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90803" y="1435357"/>
            <a:ext cx="10605177" cy="166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19"/>
              </a:lnSpc>
            </a:pPr>
            <a:r>
              <a:rPr lang="en-US" sz="9600" b="1" dirty="0" smtClean="0">
                <a:solidFill>
                  <a:srgbClr val="384D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4:</a:t>
            </a:r>
            <a:endParaRPr lang="en-US" sz="9600" b="1" dirty="0">
              <a:solidFill>
                <a:srgbClr val="384D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2190803" y="3506447"/>
            <a:ext cx="7996837" cy="348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419"/>
              </a:lnSpc>
            </a:pPr>
            <a:r>
              <a:rPr lang="en-US" sz="96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BÊN TRONG MÁY TÍNH</a:t>
            </a:r>
            <a:endParaRPr lang="en-US" sz="9600" b="1" dirty="0">
              <a:solidFill>
                <a:srgbClr val="E830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lu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26911" r="4088"/>
          <a:stretch>
            <a:fillRect/>
          </a:stretch>
        </p:blipFill>
        <p:spPr>
          <a:xfrm>
            <a:off x="7634329" y="25700"/>
            <a:ext cx="10653671" cy="10287000"/>
          </a:xfrm>
          <a:prstGeom prst="rect">
            <a:avLst/>
          </a:prstGeom>
        </p:spPr>
      </p:pic>
      <p:sp>
        <p:nvSpPr>
          <p:cNvPr id="21" name="AutoShape 21"/>
          <p:cNvSpPr/>
          <p:nvPr/>
        </p:nvSpPr>
        <p:spPr>
          <a:xfrm>
            <a:off x="1203049" y="5537890"/>
            <a:ext cx="4602981" cy="3138543"/>
          </a:xfrm>
          <a:prstGeom prst="rect">
            <a:avLst/>
          </a:prstGeom>
          <a:solidFill>
            <a:srgbClr val="7B68ED"/>
          </a:solidFill>
        </p:spPr>
      </p: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7"/>
          <a:stretch/>
        </p:blipFill>
        <p:spPr>
          <a:xfrm>
            <a:off x="1339752" y="5673205"/>
            <a:ext cx="4363871" cy="2867912"/>
          </a:xfrm>
          <a:prstGeom prst="rect">
            <a:avLst/>
          </a:prstGeom>
        </p:spPr>
      </p:pic>
      <p:sp>
        <p:nvSpPr>
          <p:cNvPr id="23" name="AutoShape 23"/>
          <p:cNvSpPr/>
          <p:nvPr/>
        </p:nvSpPr>
        <p:spPr>
          <a:xfrm>
            <a:off x="5405623" y="6904733"/>
            <a:ext cx="725537" cy="528822"/>
          </a:xfrm>
          <a:prstGeom prst="rect">
            <a:avLst/>
          </a:prstGeom>
          <a:solidFill>
            <a:srgbClr val="F8F7FF"/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24452" y="6687567"/>
            <a:ext cx="887878" cy="887878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16279" y="1185921"/>
            <a:ext cx="4883543" cy="285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 smtClean="0">
                <a:solidFill>
                  <a:srgbClr val="931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BÀI HỌC</a:t>
            </a:r>
            <a:endParaRPr lang="en-US" sz="6600" b="1" dirty="0">
              <a:solidFill>
                <a:srgbClr val="931E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8838893" y="1762760"/>
            <a:ext cx="8121927" cy="2227418"/>
            <a:chOff x="8838893" y="1762760"/>
            <a:chExt cx="8121927" cy="2227418"/>
          </a:xfrm>
        </p:grpSpPr>
        <p:grpSp>
          <p:nvGrpSpPr>
            <p:cNvPr id="3" name="Group 3"/>
            <p:cNvGrpSpPr/>
            <p:nvPr/>
          </p:nvGrpSpPr>
          <p:grpSpPr>
            <a:xfrm>
              <a:off x="8838893" y="1762760"/>
              <a:ext cx="8121927" cy="2227418"/>
              <a:chOff x="0" y="0"/>
              <a:chExt cx="3489348" cy="95694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489348" cy="956945"/>
              </a:xfrm>
              <a:custGeom>
                <a:avLst/>
                <a:gdLst/>
                <a:ahLst/>
                <a:cxnLst/>
                <a:rect l="l" t="t" r="r" b="b"/>
                <a:pathLst>
                  <a:path w="3489348" h="956945">
                    <a:moveTo>
                      <a:pt x="3364888" y="956945"/>
                    </a:moveTo>
                    <a:lnTo>
                      <a:pt x="124460" y="956945"/>
                    </a:lnTo>
                    <a:cubicBezTo>
                      <a:pt x="55880" y="956945"/>
                      <a:pt x="0" y="901065"/>
                      <a:pt x="0" y="83248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64888" y="0"/>
                    </a:lnTo>
                    <a:cubicBezTo>
                      <a:pt x="3433468" y="0"/>
                      <a:pt x="3489348" y="55880"/>
                      <a:pt x="3489348" y="124460"/>
                    </a:cubicBezTo>
                    <a:lnTo>
                      <a:pt x="3489348" y="832485"/>
                    </a:lnTo>
                    <a:cubicBezTo>
                      <a:pt x="3489348" y="901065"/>
                      <a:pt x="3433468" y="956945"/>
                      <a:pt x="3364888" y="956945"/>
                    </a:cubicBezTo>
                    <a:close/>
                  </a:path>
                </a:pathLst>
              </a:custGeom>
              <a:solidFill>
                <a:srgbClr val="B8B8FF"/>
              </a:solidFill>
            </p:spPr>
          </p:sp>
        </p:grpSp>
        <p:sp>
          <p:nvSpPr>
            <p:cNvPr id="40" name="Rectangle 39"/>
            <p:cNvSpPr/>
            <p:nvPr/>
          </p:nvSpPr>
          <p:spPr>
            <a:xfrm>
              <a:off x="9922155" y="1906971"/>
              <a:ext cx="5858219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bị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bên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máy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endParaRPr 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712472" y="6421075"/>
            <a:ext cx="8121927" cy="2227418"/>
            <a:chOff x="8712472" y="6421075"/>
            <a:chExt cx="8121927" cy="2227418"/>
          </a:xfrm>
        </p:grpSpPr>
        <p:grpSp>
          <p:nvGrpSpPr>
            <p:cNvPr id="9" name="Group 9"/>
            <p:cNvGrpSpPr/>
            <p:nvPr/>
          </p:nvGrpSpPr>
          <p:grpSpPr>
            <a:xfrm>
              <a:off x="8712472" y="6421075"/>
              <a:ext cx="8121927" cy="2227418"/>
              <a:chOff x="0" y="0"/>
              <a:chExt cx="3489348" cy="95694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89348" cy="956945"/>
              </a:xfrm>
              <a:custGeom>
                <a:avLst/>
                <a:gdLst/>
                <a:ahLst/>
                <a:cxnLst/>
                <a:rect l="l" t="t" r="r" b="b"/>
                <a:pathLst>
                  <a:path w="3489348" h="956945">
                    <a:moveTo>
                      <a:pt x="3364888" y="956945"/>
                    </a:moveTo>
                    <a:lnTo>
                      <a:pt x="124460" y="956945"/>
                    </a:lnTo>
                    <a:cubicBezTo>
                      <a:pt x="55880" y="956945"/>
                      <a:pt x="0" y="901065"/>
                      <a:pt x="0" y="83248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364888" y="0"/>
                    </a:lnTo>
                    <a:cubicBezTo>
                      <a:pt x="3433468" y="0"/>
                      <a:pt x="3489348" y="55880"/>
                      <a:pt x="3489348" y="124460"/>
                    </a:cubicBezTo>
                    <a:lnTo>
                      <a:pt x="3489348" y="832485"/>
                    </a:lnTo>
                    <a:cubicBezTo>
                      <a:pt x="3489348" y="901065"/>
                      <a:pt x="3433468" y="956945"/>
                      <a:pt x="3364888" y="956945"/>
                    </a:cubicBezTo>
                    <a:close/>
                  </a:path>
                </a:pathLst>
              </a:custGeom>
              <a:solidFill>
                <a:srgbClr val="B8B8FF"/>
              </a:solidFill>
            </p:spPr>
          </p:sp>
        </p:grpSp>
        <p:sp>
          <p:nvSpPr>
            <p:cNvPr id="41" name="Rectangle 40"/>
            <p:cNvSpPr/>
            <p:nvPr/>
          </p:nvSpPr>
          <p:spPr>
            <a:xfrm>
              <a:off x="9969253" y="6499088"/>
              <a:ext cx="649783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Mạch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logic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vai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trò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của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mạch</a:t>
              </a:r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 logic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934222" y="1973173"/>
            <a:ext cx="1688040" cy="1806593"/>
            <a:chOff x="7934222" y="1973173"/>
            <a:chExt cx="1688040" cy="1806593"/>
          </a:xfrm>
        </p:grpSpPr>
        <p:grpSp>
          <p:nvGrpSpPr>
            <p:cNvPr id="34" name="Group 33"/>
            <p:cNvGrpSpPr/>
            <p:nvPr/>
          </p:nvGrpSpPr>
          <p:grpSpPr>
            <a:xfrm>
              <a:off x="7934222" y="1973173"/>
              <a:ext cx="1688040" cy="1806593"/>
              <a:chOff x="8065560" y="2235410"/>
              <a:chExt cx="1250195" cy="1337998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8065560" y="2235410"/>
                <a:ext cx="1250195" cy="1337998"/>
                <a:chOff x="0" y="0"/>
                <a:chExt cx="660400" cy="706781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660400" cy="70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706781">
                      <a:moveTo>
                        <a:pt x="535940" y="706781"/>
                      </a:moveTo>
                      <a:lnTo>
                        <a:pt x="124460" y="706781"/>
                      </a:lnTo>
                      <a:cubicBezTo>
                        <a:pt x="55880" y="706781"/>
                        <a:pt x="0" y="650901"/>
                        <a:pt x="0" y="58232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535940" y="0"/>
                      </a:lnTo>
                      <a:cubicBezTo>
                        <a:pt x="604520" y="0"/>
                        <a:pt x="660400" y="55880"/>
                        <a:pt x="660400" y="124460"/>
                      </a:cubicBezTo>
                      <a:lnTo>
                        <a:pt x="660400" y="582321"/>
                      </a:lnTo>
                      <a:cubicBezTo>
                        <a:pt x="660400" y="650901"/>
                        <a:pt x="604520" y="706781"/>
                        <a:pt x="535940" y="706781"/>
                      </a:cubicBezTo>
                      <a:close/>
                    </a:path>
                  </a:pathLst>
                </a:custGeom>
                <a:solidFill>
                  <a:srgbClr val="F8F7FF"/>
                </a:solidFill>
              </p:spPr>
            </p:sp>
          </p:grpSp>
          <p:grpSp>
            <p:nvGrpSpPr>
              <p:cNvPr id="15" name="Group 15"/>
              <p:cNvGrpSpPr/>
              <p:nvPr/>
            </p:nvGrpSpPr>
            <p:grpSpPr>
              <a:xfrm>
                <a:off x="8198039" y="2377193"/>
                <a:ext cx="985237" cy="1054431"/>
                <a:chOff x="0" y="0"/>
                <a:chExt cx="660400" cy="706781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660400" cy="70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706781">
                      <a:moveTo>
                        <a:pt x="535940" y="706781"/>
                      </a:moveTo>
                      <a:lnTo>
                        <a:pt x="124460" y="706781"/>
                      </a:lnTo>
                      <a:cubicBezTo>
                        <a:pt x="55880" y="706781"/>
                        <a:pt x="0" y="650901"/>
                        <a:pt x="0" y="58232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535940" y="0"/>
                      </a:lnTo>
                      <a:cubicBezTo>
                        <a:pt x="604520" y="0"/>
                        <a:pt x="660400" y="55880"/>
                        <a:pt x="660400" y="124460"/>
                      </a:cubicBezTo>
                      <a:lnTo>
                        <a:pt x="660400" y="582321"/>
                      </a:lnTo>
                      <a:cubicBezTo>
                        <a:pt x="660400" y="650901"/>
                        <a:pt x="604520" y="706781"/>
                        <a:pt x="535940" y="706781"/>
                      </a:cubicBezTo>
                      <a:close/>
                    </a:path>
                  </a:pathLst>
                </a:custGeom>
                <a:solidFill>
                  <a:srgbClr val="9381FF"/>
                </a:solidFill>
              </p:spPr>
            </p:sp>
          </p:grpSp>
        </p:grpSp>
        <p:sp>
          <p:nvSpPr>
            <p:cNvPr id="36" name="TextBox 35"/>
            <p:cNvSpPr txBox="1"/>
            <p:nvPr/>
          </p:nvSpPr>
          <p:spPr>
            <a:xfrm>
              <a:off x="8276295" y="2368636"/>
              <a:ext cx="10406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934222" y="6631487"/>
            <a:ext cx="1688040" cy="1806593"/>
            <a:chOff x="7934222" y="6631487"/>
            <a:chExt cx="1688040" cy="1806593"/>
          </a:xfrm>
        </p:grpSpPr>
        <p:grpSp>
          <p:nvGrpSpPr>
            <p:cNvPr id="35" name="Group 34"/>
            <p:cNvGrpSpPr/>
            <p:nvPr/>
          </p:nvGrpSpPr>
          <p:grpSpPr>
            <a:xfrm>
              <a:off x="7934222" y="6631487"/>
              <a:ext cx="1688040" cy="1806593"/>
              <a:chOff x="7939139" y="6893725"/>
              <a:chExt cx="1250195" cy="1337998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7939139" y="6893725"/>
                <a:ext cx="1250195" cy="1337998"/>
                <a:chOff x="0" y="0"/>
                <a:chExt cx="660400" cy="706781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660400" cy="70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706781">
                      <a:moveTo>
                        <a:pt x="535940" y="706781"/>
                      </a:moveTo>
                      <a:lnTo>
                        <a:pt x="124460" y="706781"/>
                      </a:lnTo>
                      <a:cubicBezTo>
                        <a:pt x="55880" y="706781"/>
                        <a:pt x="0" y="650901"/>
                        <a:pt x="0" y="58232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535940" y="0"/>
                      </a:lnTo>
                      <a:cubicBezTo>
                        <a:pt x="604520" y="0"/>
                        <a:pt x="660400" y="55880"/>
                        <a:pt x="660400" y="124460"/>
                      </a:cubicBezTo>
                      <a:lnTo>
                        <a:pt x="660400" y="582321"/>
                      </a:lnTo>
                      <a:cubicBezTo>
                        <a:pt x="660400" y="650901"/>
                        <a:pt x="604520" y="706781"/>
                        <a:pt x="535940" y="706781"/>
                      </a:cubicBezTo>
                      <a:close/>
                    </a:path>
                  </a:pathLst>
                </a:custGeom>
                <a:solidFill>
                  <a:srgbClr val="F8F7FF"/>
                </a:solidFill>
              </p:spPr>
            </p:sp>
          </p:grpSp>
          <p:grpSp>
            <p:nvGrpSpPr>
              <p:cNvPr id="19" name="Group 19"/>
              <p:cNvGrpSpPr/>
              <p:nvPr/>
            </p:nvGrpSpPr>
            <p:grpSpPr>
              <a:xfrm>
                <a:off x="8071618" y="7035509"/>
                <a:ext cx="985237" cy="1054431"/>
                <a:chOff x="0" y="0"/>
                <a:chExt cx="660400" cy="706781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660400" cy="706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400" h="706781">
                      <a:moveTo>
                        <a:pt x="535940" y="706781"/>
                      </a:moveTo>
                      <a:lnTo>
                        <a:pt x="124460" y="706781"/>
                      </a:lnTo>
                      <a:cubicBezTo>
                        <a:pt x="55880" y="706781"/>
                        <a:pt x="0" y="650901"/>
                        <a:pt x="0" y="582321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535940" y="0"/>
                      </a:lnTo>
                      <a:cubicBezTo>
                        <a:pt x="604520" y="0"/>
                        <a:pt x="660400" y="55880"/>
                        <a:pt x="660400" y="124460"/>
                      </a:cubicBezTo>
                      <a:lnTo>
                        <a:pt x="660400" y="582321"/>
                      </a:lnTo>
                      <a:cubicBezTo>
                        <a:pt x="660400" y="650901"/>
                        <a:pt x="604520" y="706781"/>
                        <a:pt x="535940" y="706781"/>
                      </a:cubicBezTo>
                      <a:close/>
                    </a:path>
                  </a:pathLst>
                </a:custGeom>
                <a:solidFill>
                  <a:srgbClr val="9381FF"/>
                </a:solidFill>
              </p:spPr>
            </p:sp>
          </p:grpSp>
        </p:grpSp>
        <p:sp>
          <p:nvSpPr>
            <p:cNvPr id="37" name="TextBox 36"/>
            <p:cNvSpPr txBox="1"/>
            <p:nvPr/>
          </p:nvSpPr>
          <p:spPr>
            <a:xfrm>
              <a:off x="8257393" y="7067613"/>
              <a:ext cx="10406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17912318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sp>
        <p:nvSpPr>
          <p:cNvPr id="23" name="AutoShape 23"/>
          <p:cNvSpPr/>
          <p:nvPr/>
        </p:nvSpPr>
        <p:spPr>
          <a:xfrm>
            <a:off x="-375682" y="2799028"/>
            <a:ext cx="751363" cy="4517495"/>
          </a:xfrm>
          <a:prstGeom prst="rect">
            <a:avLst/>
          </a:prstGeom>
          <a:solidFill>
            <a:srgbClr val="9381FF"/>
          </a:solidFill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-414733" y="4816699"/>
            <a:ext cx="1580829" cy="4821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17121904" y="4816699"/>
            <a:ext cx="1580829" cy="482153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442541" y="7424867"/>
            <a:ext cx="4080712" cy="54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8F7FF"/>
                </a:solidFill>
                <a:latin typeface="Poppins Medium"/>
              </a:rPr>
              <a:t>Name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2541" y="8058072"/>
            <a:ext cx="4080712" cy="4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8F7FF"/>
                </a:solidFill>
                <a:latin typeface="Poppins Medium"/>
              </a:rPr>
              <a:t>Job Position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849436" y="309528"/>
            <a:ext cx="10446374" cy="1063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4800" b="1" dirty="0" err="1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800" b="1" dirty="0" smtClean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48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4800" b="1" dirty="0">
              <a:solidFill>
                <a:srgbClr val="E830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442541" y="2095500"/>
            <a:ext cx="3662859" cy="1066800"/>
          </a:xfrm>
          <a:prstGeom prst="roundRect">
            <a:avLst/>
          </a:prstGeom>
          <a:solidFill>
            <a:srgbClr val="384D9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1: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497853" y="1800854"/>
            <a:ext cx="1082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Dưới đây là một số thiết bị bên trong thân máy, em có biết chúng là các thiết bị gì không?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23" y="4121492"/>
            <a:ext cx="13639800" cy="5884783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085116" y="5635046"/>
            <a:ext cx="1266693" cy="1310225"/>
            <a:chOff x="2085116" y="5635046"/>
            <a:chExt cx="1266693" cy="1310225"/>
          </a:xfrm>
        </p:grpSpPr>
        <p:cxnSp>
          <p:nvCxnSpPr>
            <p:cNvPr id="41" name="Straight Arrow Connector 40"/>
            <p:cNvCxnSpPr/>
            <p:nvPr/>
          </p:nvCxnSpPr>
          <p:spPr>
            <a:xfrm flipH="1" flipV="1">
              <a:off x="2826283" y="6320288"/>
              <a:ext cx="511097" cy="62498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085116" y="5635046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  <a:endPara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957489" y="4121492"/>
            <a:ext cx="2295821" cy="1390973"/>
            <a:chOff x="3957489" y="4121492"/>
            <a:chExt cx="2295821" cy="1390973"/>
          </a:xfrm>
        </p:grpSpPr>
        <p:cxnSp>
          <p:nvCxnSpPr>
            <p:cNvPr id="43" name="Straight Arrow Connector 42"/>
            <p:cNvCxnSpPr/>
            <p:nvPr/>
          </p:nvCxnSpPr>
          <p:spPr>
            <a:xfrm flipH="1" flipV="1">
              <a:off x="5105400" y="4887482"/>
              <a:ext cx="511097" cy="62498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957489" y="4121492"/>
              <a:ext cx="22958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Đĩa</a:t>
              </a:r>
              <a:r>
                <a:rPr lang="en-US" sz="40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cứng</a:t>
              </a:r>
              <a:endPara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46990" y="4130992"/>
            <a:ext cx="2145150" cy="966433"/>
            <a:chOff x="10646990" y="4130992"/>
            <a:chExt cx="2145150" cy="966433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10646990" y="4561330"/>
              <a:ext cx="796499" cy="53609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1467738" y="4130992"/>
              <a:ext cx="13244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RAM</a:t>
              </a:r>
              <a:endPara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3897561" y="4472505"/>
            <a:ext cx="3816110" cy="1824923"/>
            <a:chOff x="13897561" y="4472505"/>
            <a:chExt cx="3816110" cy="1824923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13897561" y="5711441"/>
              <a:ext cx="796499" cy="53609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4760738" y="4472505"/>
              <a:ext cx="2952933" cy="1824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dirty="0" err="1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</a:t>
              </a:r>
              <a:r>
                <a:rPr lang="en-US" sz="40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mạch</a:t>
              </a:r>
              <a:r>
                <a:rPr lang="en-US" sz="40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mở</a:t>
              </a:r>
              <a:r>
                <a:rPr lang="en-US" sz="40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000" dirty="0" err="1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rộng</a:t>
              </a:r>
              <a:endPara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7148272" y="5095469"/>
            <a:ext cx="363169" cy="4517495"/>
          </a:xfrm>
          <a:prstGeom prst="rect">
            <a:avLst/>
          </a:prstGeom>
          <a:solidFill>
            <a:srgbClr val="9381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15980">
            <a:off x="7714700" y="603738"/>
            <a:ext cx="573922" cy="17796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310469" y="8601764"/>
            <a:ext cx="656536" cy="6565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245902" y="8601764"/>
            <a:ext cx="656536" cy="656536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1028700" y="7402247"/>
            <a:ext cx="6492240" cy="0"/>
          </a:xfrm>
          <a:prstGeom prst="line">
            <a:avLst/>
          </a:prstGeom>
          <a:ln w="47625" cap="flat">
            <a:solidFill>
              <a:srgbClr val="CB66D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12" y="2247900"/>
            <a:ext cx="10058400" cy="7347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1284440" y="1184920"/>
            <a:ext cx="5611710" cy="5481786"/>
            <a:chOff x="1422845" y="1320703"/>
            <a:chExt cx="5611710" cy="5481786"/>
          </a:xfrm>
        </p:grpSpPr>
        <p:grpSp>
          <p:nvGrpSpPr>
            <p:cNvPr id="15" name="Group 15"/>
            <p:cNvGrpSpPr/>
            <p:nvPr/>
          </p:nvGrpSpPr>
          <p:grpSpPr>
            <a:xfrm>
              <a:off x="1422845" y="1320703"/>
              <a:ext cx="5611710" cy="5481786"/>
              <a:chOff x="0" y="0"/>
              <a:chExt cx="7293142" cy="7692431"/>
            </a:xfrm>
            <a:solidFill>
              <a:srgbClr val="F289A7"/>
            </a:solidFill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293142" cy="7791491"/>
              </a:xfrm>
              <a:custGeom>
                <a:avLst/>
                <a:gdLst/>
                <a:ahLst/>
                <a:cxnLst/>
                <a:rect l="l" t="t" r="r" b="b"/>
                <a:pathLst>
                  <a:path w="7293142" h="7791491">
                    <a:moveTo>
                      <a:pt x="6670842" y="7221261"/>
                    </a:moveTo>
                    <a:cubicBezTo>
                      <a:pt x="6670842" y="7214911"/>
                      <a:pt x="6672112" y="7209831"/>
                      <a:pt x="6672112" y="7202211"/>
                    </a:cubicBezTo>
                    <a:lnTo>
                      <a:pt x="6672112" y="490220"/>
                    </a:lnTo>
                    <a:cubicBezTo>
                      <a:pt x="6672112" y="220980"/>
                      <a:pt x="6462562" y="0"/>
                      <a:pt x="6206022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7202211"/>
                    </a:lnTo>
                    <a:cubicBezTo>
                      <a:pt x="0" y="7471451"/>
                      <a:pt x="209550" y="7692431"/>
                      <a:pt x="466090" y="7692431"/>
                    </a:cubicBezTo>
                    <a:lnTo>
                      <a:pt x="6204752" y="7692431"/>
                    </a:lnTo>
                    <a:cubicBezTo>
                      <a:pt x="6317781" y="7692431"/>
                      <a:pt x="6421922" y="7649251"/>
                      <a:pt x="6501931" y="7579401"/>
                    </a:cubicBezTo>
                    <a:cubicBezTo>
                      <a:pt x="6632742" y="7650521"/>
                      <a:pt x="6945161" y="7791491"/>
                      <a:pt x="7291871" y="7584481"/>
                    </a:cubicBezTo>
                    <a:cubicBezTo>
                      <a:pt x="7293142" y="7584481"/>
                      <a:pt x="6980722" y="7585751"/>
                      <a:pt x="6670842" y="7221261"/>
                    </a:cubicBezTo>
                    <a:lnTo>
                      <a:pt x="6670842" y="722126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</p:spPr>
          </p:sp>
        </p:grpSp>
        <p:sp>
          <p:nvSpPr>
            <p:cNvPr id="17" name="Rectangle 16"/>
            <p:cNvSpPr/>
            <p:nvPr/>
          </p:nvSpPr>
          <p:spPr>
            <a:xfrm>
              <a:off x="1631807" y="1742401"/>
              <a:ext cx="4728521" cy="4708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vi-VN" sz="4000" dirty="0"/>
                <a:t>Tất cả các thiết bị bên trong thân máy được gắn với một bảng mạch, gọi là </a:t>
              </a:r>
              <a:r>
                <a:rPr lang="vi-VN" sz="4000" b="1" dirty="0"/>
                <a:t>bảng mạch </a:t>
              </a:r>
              <a:r>
                <a:rPr lang="vi-VN" sz="4000" b="1" dirty="0" smtClean="0"/>
                <a:t>chính</a:t>
              </a:r>
              <a:r>
                <a:rPr lang="en-US" sz="4000" dirty="0" smtClean="0"/>
                <a:t>.</a:t>
              </a:r>
              <a:endParaRPr lang="en-US" sz="4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02867">
            <a:off x="-7421615" y="1383993"/>
            <a:ext cx="8630062" cy="86300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117125" y="-6222062"/>
            <a:ext cx="8630062" cy="86300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28050" y="8711912"/>
            <a:ext cx="8630062" cy="86300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21" y="545424"/>
            <a:ext cx="1828800" cy="18288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784815" y="471599"/>
            <a:ext cx="12877800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i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4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4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4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ọc </a:t>
            </a:r>
            <a:r>
              <a:rPr lang="vi-VN" sz="4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SGK để tìm hiểu các thiết bị bên trong máy tính như bộ nhớ trong, bộ nhớ ngoài, CPU, các cổng kết nối với thiết bị ngoại vi.</a:t>
            </a:r>
            <a:endParaRPr lang="en-US" sz="4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66074" y="3426541"/>
            <a:ext cx="52036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40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40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40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40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40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endParaRPr lang="en-US" sz="4000" b="1" dirty="0">
              <a:solidFill>
                <a:srgbClr val="E830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66074" y="4221931"/>
            <a:ext cx="9144000" cy="27482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Là thành phần quan trọng nhất của máy tính, đảm nhiệm việc thực hiện các chương trình máy tính.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1277600" y="4468990"/>
            <a:ext cx="6019801" cy="2555413"/>
            <a:chOff x="11277600" y="4731793"/>
            <a:chExt cx="6019801" cy="2555413"/>
          </a:xfrm>
        </p:grpSpPr>
        <p:sp>
          <p:nvSpPr>
            <p:cNvPr id="50" name="Rounded Rectangle 49"/>
            <p:cNvSpPr/>
            <p:nvPr/>
          </p:nvSpPr>
          <p:spPr>
            <a:xfrm>
              <a:off x="11277600" y="4731793"/>
              <a:ext cx="6019801" cy="2555413"/>
            </a:xfrm>
            <a:prstGeom prst="roundRect">
              <a:avLst>
                <a:gd name="adj" fmla="val 5330"/>
              </a:avLst>
            </a:prstGeom>
            <a:solidFill>
              <a:schemeClr val="bg1"/>
            </a:solidFill>
            <a:ln>
              <a:solidFill>
                <a:srgbClr val="7B68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Bộ</a:t>
              </a:r>
              <a:r>
                <a:rPr lang="en-US" sz="3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xử</a:t>
              </a:r>
              <a:r>
                <a:rPr lang="en-US" sz="3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</a:t>
              </a:r>
              <a:r>
                <a:rPr lang="en-US" sz="3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trung</a:t>
              </a:r>
              <a:r>
                <a:rPr lang="en-US" sz="3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tâm</a:t>
              </a:r>
              <a:endPara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1440392" y="5672896"/>
              <a:ext cx="2743200" cy="1360656"/>
            </a:xfrm>
            <a:prstGeom prst="roundRect">
              <a:avLst/>
            </a:prstGeom>
            <a:solidFill>
              <a:srgbClr val="7B68ED"/>
            </a:solidFill>
            <a:ln>
              <a:solidFill>
                <a:srgbClr val="7B68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Bộ</a:t>
              </a:r>
              <a:r>
                <a:rPr lang="en-US" sz="3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điều</a:t>
              </a:r>
              <a:r>
                <a:rPr lang="en-US" sz="3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khiển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4392479" y="5664643"/>
              <a:ext cx="2743200" cy="1360656"/>
            </a:xfrm>
            <a:prstGeom prst="roundRect">
              <a:avLst/>
            </a:prstGeom>
            <a:solidFill>
              <a:srgbClr val="7B68ED"/>
            </a:solidFill>
            <a:ln>
              <a:solidFill>
                <a:srgbClr val="7B68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Bộ</a:t>
              </a:r>
              <a:r>
                <a:rPr lang="en-US" sz="3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en-US" sz="3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học</a:t>
              </a:r>
              <a:r>
                <a:rPr lang="en-US" sz="3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6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sz="3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logic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>
            <a:off x="1566074" y="7126635"/>
            <a:ext cx="76658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3564934" y="6924014"/>
            <a:ext cx="4398290" cy="3127589"/>
            <a:chOff x="13564934" y="6924014"/>
            <a:chExt cx="4398290" cy="3127589"/>
          </a:xfrm>
        </p:grpSpPr>
        <p:sp>
          <p:nvSpPr>
            <p:cNvPr id="55" name="Rectangle 54"/>
            <p:cNvSpPr/>
            <p:nvPr/>
          </p:nvSpPr>
          <p:spPr>
            <a:xfrm>
              <a:off x="13564934" y="7834521"/>
              <a:ext cx="4398290" cy="2217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3200" dirty="0" err="1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32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tất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cả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phép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học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logic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trong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máy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15733976" y="6924014"/>
              <a:ext cx="0" cy="97006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233659" y="6947264"/>
            <a:ext cx="5980111" cy="3112051"/>
            <a:chOff x="7233659" y="6947264"/>
            <a:chExt cx="5980111" cy="3112051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11873675" y="6947264"/>
              <a:ext cx="772392" cy="978321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233659" y="7842233"/>
              <a:ext cx="5980111" cy="2217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32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vi-VN" sz="32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hối </a:t>
              </a:r>
              <a:r>
                <a:rPr lang="vi-VN" sz="3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hợp đồng bộ các thiết bị của máy tính, đảm bảo máy tính thực hiện đúng chương trình.</a:t>
              </a:r>
              <a:endParaRPr 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721" y="8354401"/>
            <a:ext cx="2651990" cy="1932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  <p:bldP spid="49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259300" y="1835848"/>
            <a:ext cx="12094489" cy="1209448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117125" y="-6222062"/>
            <a:ext cx="8630062" cy="863006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5943600" y="-6591300"/>
            <a:ext cx="8630062" cy="86300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00" y="723900"/>
            <a:ext cx="74446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4000" b="1" dirty="0">
                <a:solidFill>
                  <a:srgbClr val="E8306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Bộ nhớ trong ROM và RAM</a:t>
            </a:r>
            <a:endParaRPr lang="en-US" sz="4000" b="1" dirty="0">
              <a:solidFill>
                <a:srgbClr val="E830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024" y="7963032"/>
            <a:ext cx="3109044" cy="2057312"/>
          </a:xfrm>
          <a:prstGeom prst="hexagon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r="8826"/>
          <a:stretch/>
        </p:blipFill>
        <p:spPr>
          <a:xfrm>
            <a:off x="3684233" y="7937540"/>
            <a:ext cx="3124199" cy="2108296"/>
          </a:xfrm>
          <a:prstGeom prst="hexagon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124075" y="1878534"/>
            <a:ext cx="7873322" cy="5963911"/>
            <a:chOff x="1124075" y="1878534"/>
            <a:chExt cx="7873322" cy="5963911"/>
          </a:xfrm>
        </p:grpSpPr>
        <p:grpSp>
          <p:nvGrpSpPr>
            <p:cNvPr id="27" name="Group 26"/>
            <p:cNvGrpSpPr/>
            <p:nvPr/>
          </p:nvGrpSpPr>
          <p:grpSpPr>
            <a:xfrm>
              <a:off x="1124075" y="2432245"/>
              <a:ext cx="7873322" cy="5410200"/>
              <a:chOff x="1575478" y="2038762"/>
              <a:chExt cx="7873322" cy="5410200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575478" y="2038762"/>
                <a:ext cx="7873322" cy="5410200"/>
              </a:xfrm>
              <a:prstGeom prst="roundRect">
                <a:avLst>
                  <a:gd name="adj" fmla="val 12058"/>
                </a:avLst>
              </a:prstGeom>
              <a:solidFill>
                <a:srgbClr val="B8B8FF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815277" y="2645738"/>
                <a:ext cx="7394753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vi-VN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à </a:t>
                </a:r>
                <a:r>
                  <a:rPr lang="vi-VN" sz="4000" dirty="0">
                    <a:latin typeface="Arial" panose="020B0604020202020204" pitchFamily="34" charset="0"/>
                    <a:cs typeface="Arial" panose="020B0604020202020204" pitchFamily="34" charset="0"/>
                  </a:rPr>
                  <a:t>bộ nhớ có thể ghi được, dùng để ghi dữ liệu tạm thời trong khi chạy các chương trình nhưng không giữ được lâu dài.</a:t>
                </a:r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Rounded Rectangle 28"/>
            <p:cNvSpPr/>
            <p:nvPr/>
          </p:nvSpPr>
          <p:spPr>
            <a:xfrm>
              <a:off x="4077790" y="1878534"/>
              <a:ext cx="1965892" cy="9639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RAM</a:t>
              </a:r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303075" y="1781195"/>
            <a:ext cx="7873322" cy="6037005"/>
            <a:chOff x="9303075" y="1781195"/>
            <a:chExt cx="7873322" cy="6037005"/>
          </a:xfrm>
        </p:grpSpPr>
        <p:grpSp>
          <p:nvGrpSpPr>
            <p:cNvPr id="28" name="Group 27"/>
            <p:cNvGrpSpPr/>
            <p:nvPr/>
          </p:nvGrpSpPr>
          <p:grpSpPr>
            <a:xfrm>
              <a:off x="9303075" y="2408000"/>
              <a:ext cx="7873322" cy="5410200"/>
              <a:chOff x="9956653" y="2038762"/>
              <a:chExt cx="7873322" cy="5410200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9956653" y="2038762"/>
                <a:ext cx="7873322" cy="5410200"/>
              </a:xfrm>
              <a:prstGeom prst="roundRect">
                <a:avLst>
                  <a:gd name="adj" fmla="val 12058"/>
                </a:avLst>
              </a:prstGeom>
              <a:solidFill>
                <a:srgbClr val="B8B8FF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0325263" y="2521395"/>
                <a:ext cx="7315200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vi-VN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à </a:t>
                </a:r>
                <a:r>
                  <a:rPr lang="vi-VN" sz="4000" dirty="0">
                    <a:latin typeface="Arial" panose="020B0604020202020204" pitchFamily="34" charset="0"/>
                    <a:cs typeface="Arial" panose="020B0604020202020204" pitchFamily="34" charset="0"/>
                  </a:rPr>
                  <a:t>bộ nhớ được ghi bằng phương tiện chuyên dùng, các chương trình ứng dụng chỉ có thể đọc mà không thể ghi hay xóa. Có thể lưu dữ liệu lâu dài.</a:t>
                </a:r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Rounded Rectangle 29"/>
            <p:cNvSpPr/>
            <p:nvPr/>
          </p:nvSpPr>
          <p:spPr>
            <a:xfrm>
              <a:off x="12256790" y="1781195"/>
              <a:ext cx="1965892" cy="9639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ROM</a:t>
              </a:r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90332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1129</Words>
  <Application>Microsoft Office PowerPoint</Application>
  <PresentationFormat>Custom</PresentationFormat>
  <Paragraphs>184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等线 Light</vt:lpstr>
      <vt:lpstr>Wingdings</vt:lpstr>
      <vt:lpstr>Elsie</vt:lpstr>
      <vt:lpstr>Cambria Math</vt:lpstr>
      <vt:lpstr>Arial</vt:lpstr>
      <vt:lpstr>Poppins Medium</vt:lpstr>
      <vt:lpstr>Office Theme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4 tin</dc:title>
  <dc:creator>Xinh Đẹp Dịu Hiền Huế Thị</dc:creator>
  <cp:lastModifiedBy>bachvinhaz bachvinhaz</cp:lastModifiedBy>
  <cp:revision>36</cp:revision>
  <dcterms:created xsi:type="dcterms:W3CDTF">2006-08-16T00:00:00Z</dcterms:created>
  <dcterms:modified xsi:type="dcterms:W3CDTF">2023-09-26T04:03:10Z</dcterms:modified>
  <dc:identifier>DAFUJNsYGYk</dc:identifier>
</cp:coreProperties>
</file>